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0"/>
  </p:notesMasterIdLst>
  <p:sldIdLst>
    <p:sldId id="256" r:id="rId2"/>
    <p:sldId id="298" r:id="rId3"/>
    <p:sldId id="331" r:id="rId4"/>
    <p:sldId id="332" r:id="rId5"/>
    <p:sldId id="333" r:id="rId6"/>
    <p:sldId id="334" r:id="rId7"/>
    <p:sldId id="335" r:id="rId8"/>
    <p:sldId id="336"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A4E6"/>
    <a:srgbClr val="CC00FF"/>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9502" autoAdjust="0"/>
  </p:normalViewPr>
  <p:slideViewPr>
    <p:cSldViewPr snapToGrid="0">
      <p:cViewPr varScale="1">
        <p:scale>
          <a:sx n="66" d="100"/>
          <a:sy n="66" d="100"/>
        </p:scale>
        <p:origin x="858"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B42BFF-424F-4734-BDF5-6A4BC413651A}" type="datetimeFigureOut">
              <a:rPr lang="en-US" smtClean="0"/>
              <a:t>4/10/2021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E5D93-377C-4C31-92BF-7F7CED471544}" type="slidenum">
              <a:rPr lang="en-US" smtClean="0"/>
              <a:t>‹#›</a:t>
            </a:fld>
            <a:endParaRPr lang="en-US"/>
          </a:p>
        </p:txBody>
      </p:sp>
    </p:spTree>
    <p:extLst>
      <p:ext uri="{BB962C8B-B14F-4D97-AF65-F5344CB8AC3E}">
        <p14:creationId xmlns:p14="http://schemas.microsoft.com/office/powerpoint/2010/main" val="33029827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6B3E5D93-377C-4C31-92BF-7F7CED471544}" type="slidenum">
              <a:rPr lang="en-US" smtClean="0"/>
              <a:t>1</a:t>
            </a:fld>
            <a:endParaRPr lang="en-US"/>
          </a:p>
        </p:txBody>
      </p:sp>
    </p:spTree>
    <p:extLst>
      <p:ext uri="{BB962C8B-B14F-4D97-AF65-F5344CB8AC3E}">
        <p14:creationId xmlns:p14="http://schemas.microsoft.com/office/powerpoint/2010/main" val="2206078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Working from home provides numerous ranges of opportunities for the way organization can perform various tasks and structure themselves. The Covid-19 has forced employees to adapt to the new normal of working from home (</a:t>
            </a:r>
            <a:r>
              <a:rPr lang="en-US" sz="1200" kern="1200" dirty="0" err="1" smtClean="0">
                <a:solidFill>
                  <a:schemeClr val="tx1"/>
                </a:solidFill>
                <a:effectLst/>
                <a:latin typeface="+mn-lt"/>
                <a:ea typeface="+mn-ea"/>
                <a:cs typeface="+mn-cs"/>
              </a:rPr>
              <a:t>Alipour</a:t>
            </a:r>
            <a:r>
              <a:rPr lang="en-US" sz="1200" kern="1200" dirty="0" smtClean="0">
                <a:solidFill>
                  <a:schemeClr val="tx1"/>
                </a:solidFill>
                <a:effectLst/>
                <a:latin typeface="+mn-lt"/>
                <a:ea typeface="+mn-ea"/>
                <a:cs typeface="+mn-cs"/>
              </a:rPr>
              <a:t> et al. 2). Working from home has enabled staff the workability required to perform business activities while observing employees and customer health and welfares as their role in the public health duty. Before the outbreak of the pandemic, working from home was associated with increasing employers' recognized profits to their business and enhanced work-life balance to them. Working from home enhances employee retention, flexibility, and increased productivity (</a:t>
            </a:r>
            <a:r>
              <a:rPr lang="en-US" sz="1200" kern="1200" dirty="0" err="1" smtClean="0">
                <a:solidFill>
                  <a:schemeClr val="tx1"/>
                </a:solidFill>
                <a:effectLst/>
                <a:latin typeface="+mn-lt"/>
                <a:ea typeface="+mn-ea"/>
                <a:cs typeface="+mn-cs"/>
              </a:rPr>
              <a:t>Alipour</a:t>
            </a:r>
            <a:r>
              <a:rPr lang="en-US" sz="1200" kern="1200" dirty="0" smtClean="0">
                <a:solidFill>
                  <a:schemeClr val="tx1"/>
                </a:solidFill>
                <a:effectLst/>
                <a:latin typeface="+mn-lt"/>
                <a:ea typeface="+mn-ea"/>
                <a:cs typeface="+mn-cs"/>
              </a:rPr>
              <a:t> et al. 3).  Working from home doesn’t suit everyone due to responsibilities at home; it is challenging to monitor staff, and many staff tends to feel isolated. The paper aims to examine the benefits and problems of working from home during the Covid-19 pandemic.</a:t>
            </a: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2</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just">
              <a:lnSpc>
                <a:spcPct val="160000"/>
              </a:lnSpc>
              <a:spcBef>
                <a:spcPts val="0"/>
              </a:spcBef>
              <a:spcAft>
                <a:spcPts val="800"/>
              </a:spcAft>
            </a:pPr>
            <a:r>
              <a:rPr lang="en-US" dirty="0" smtClean="0"/>
              <a:t>Working from home increases productivity and motivation. Many reports have found that the staff has freedom when working from home, resulting in increased productivity and motivation (</a:t>
            </a:r>
            <a:r>
              <a:rPr lang="en-US" dirty="0" err="1" smtClean="0"/>
              <a:t>Toniolo</a:t>
            </a:r>
            <a:r>
              <a:rPr lang="en-US" dirty="0" smtClean="0"/>
              <a:t>-Barrios et al. 190). There are fewer interruptions at home and come along with a peaceful working atmosphere—motivation increases due to the cut in commuting and traveling increases the chances of contracting the Covid-19 virus. Working from home is environmentally friendly.  The reduction of employees traveling to workplaces has led to less air pollution. According to reports of the Covid-19 pandemic, it has found that nitrogen dioxide has reduced by 30% during the lockdown (</a:t>
            </a:r>
            <a:r>
              <a:rPr lang="en-US" dirty="0" err="1" smtClean="0"/>
              <a:t>Toniolo</a:t>
            </a:r>
            <a:r>
              <a:rPr lang="en-US" dirty="0" smtClean="0"/>
              <a:t>-Barrios et al. 193). Working from home reduces the rate of spreading the disease, resulting in the employee's and customers' improved wellbeing thus increasing productivity. Employees and customers can observe Covid-19 preventive measures, which reduces the rates of spreading.</a:t>
            </a:r>
          </a:p>
          <a:p>
            <a:pPr marL="0" marR="0" algn="just">
              <a:lnSpc>
                <a:spcPct val="160000"/>
              </a:lnSpc>
              <a:spcBef>
                <a:spcPts val="0"/>
              </a:spcBef>
              <a:spcAft>
                <a:spcPts val="800"/>
              </a:spcAft>
            </a:pPr>
            <a:endParaRPr lang="en-GB" dirty="0" smtClean="0"/>
          </a:p>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3</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Working from home has led to organizations reimbursing work-from-home expenses.  Before the pandemic, the employers reported that the average number of employees working from home was 14% compared to 56% workforce working from home now (</a:t>
            </a:r>
            <a:r>
              <a:rPr lang="en-US" sz="1200" kern="1200" dirty="0" err="1" smtClean="0">
                <a:solidFill>
                  <a:schemeClr val="tx1"/>
                </a:solidFill>
                <a:effectLst/>
                <a:latin typeface="+mn-lt"/>
                <a:ea typeface="+mn-ea"/>
                <a:cs typeface="+mn-cs"/>
              </a:rPr>
              <a:t>Toniolo</a:t>
            </a:r>
            <a:r>
              <a:rPr lang="en-US" sz="1200" kern="1200" dirty="0" smtClean="0">
                <a:solidFill>
                  <a:schemeClr val="tx1"/>
                </a:solidFill>
                <a:effectLst/>
                <a:latin typeface="+mn-lt"/>
                <a:ea typeface="+mn-ea"/>
                <a:cs typeface="+mn-cs"/>
              </a:rPr>
              <a:t>-Barrios et al. 193). The shift has caused many employers to reimburse staff for the expenses associated with working from home. </a:t>
            </a:r>
            <a:r>
              <a:rPr lang="en-US" dirty="0" smtClean="0"/>
              <a:t>Employees are still able to earn a considerate amount of income while at home.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4</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nSpc>
                <a:spcPct val="200000"/>
              </a:lnSpc>
              <a:spcBef>
                <a:spcPts val="0"/>
              </a:spcBef>
              <a:spcAft>
                <a:spcPts val="800"/>
              </a:spcAft>
            </a:pPr>
            <a:r>
              <a:rPr lang="en-US" sz="1200" kern="1200" dirty="0" smtClean="0">
                <a:solidFill>
                  <a:schemeClr val="tx1"/>
                </a:solidFill>
                <a:effectLst/>
                <a:latin typeface="+mn-lt"/>
                <a:ea typeface="+mn-ea"/>
                <a:cs typeface="+mn-cs"/>
              </a:rPr>
              <a:t>Many employees</a:t>
            </a:r>
            <a:r>
              <a:rPr lang="en-US" sz="1200" kern="1200" baseline="0" dirty="0" smtClean="0">
                <a:solidFill>
                  <a:schemeClr val="tx1"/>
                </a:solidFill>
                <a:effectLst/>
                <a:latin typeface="+mn-lt"/>
                <a:ea typeface="+mn-ea"/>
                <a:cs typeface="+mn-cs"/>
              </a:rPr>
              <a:t> who works from home are distracted by their children </a:t>
            </a:r>
            <a:r>
              <a:rPr lang="en-US" sz="1200" kern="1200" dirty="0" smtClean="0">
                <a:solidFill>
                  <a:schemeClr val="tx1"/>
                </a:solidFill>
                <a:effectLst/>
                <a:latin typeface="+mn-lt"/>
                <a:ea typeface="+mn-ea"/>
                <a:cs typeface="+mn-cs"/>
              </a:rPr>
              <a:t>(</a:t>
            </a:r>
            <a:r>
              <a:rPr lang="en-US" sz="1200" kern="1200" dirty="0" err="1" smtClean="0">
                <a:solidFill>
                  <a:schemeClr val="tx1"/>
                </a:solidFill>
                <a:effectLst/>
                <a:latin typeface="+mn-lt"/>
                <a:ea typeface="+mn-ea"/>
                <a:cs typeface="+mn-cs"/>
              </a:rPr>
              <a:t>Alipour</a:t>
            </a:r>
            <a:r>
              <a:rPr lang="en-US" sz="1200" kern="1200" dirty="0" smtClean="0">
                <a:solidFill>
                  <a:schemeClr val="tx1"/>
                </a:solidFill>
                <a:effectLst/>
                <a:latin typeface="+mn-lt"/>
                <a:ea typeface="+mn-ea"/>
                <a:cs typeface="+mn-cs"/>
              </a:rPr>
              <a:t> et al. 8). A typical day working hours no longer exist, which results in employees overworking themselves. For example, working from home introduces distractions such as easy access to social media that reduce performance productivity, and the employees may lose focus. </a:t>
            </a:r>
            <a:r>
              <a:rPr lang="en-US" dirty="0" smtClean="0"/>
              <a:t>Children demands a lot of attention from parents thus compromising an employee’s productivity. </a:t>
            </a:r>
            <a:r>
              <a:rPr lang="en-US" baseline="0" dirty="0" smtClean="0"/>
              <a:t> </a:t>
            </a:r>
            <a:r>
              <a:rPr lang="en-US" sz="1200" dirty="0" smtClean="0">
                <a:effectLst/>
                <a:latin typeface="Times New Roman" panose="02020603050405020304" pitchFamily="18" charset="0"/>
                <a:ea typeface="Calibri" panose="020F0502020204030204" pitchFamily="34" charset="0"/>
              </a:rPr>
              <a:t>Some of these attention are in the areas of feeding and toileting. </a:t>
            </a:r>
            <a:r>
              <a:rPr lang="en-US" dirty="0" smtClean="0">
                <a:latin typeface="Times New Roman" panose="02020603050405020304" pitchFamily="18" charset="0"/>
                <a:ea typeface="Calibri" panose="020F0502020204030204" pitchFamily="34" charset="0"/>
              </a:rPr>
              <a:t>This means that an employee will have a divided attention when working from home. </a:t>
            </a:r>
            <a:endParaRPr lang="en-US" sz="1200" dirty="0" smtClean="0">
              <a:effectLst/>
              <a:latin typeface="Times New Roman" panose="02020603050405020304" pitchFamily="18" charset="0"/>
              <a:ea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5</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Working from home leads to social isolation, which has been linked with depression and poor sleep quality. The anxiety about the pandemic and social isolation are some of the mental health challenges the employees are experiencing that could impact their performance or productivity at work. It is difficult for the employees to stay connected as a team. According to reports on covid-19, over 40% of employees struggle with group works, customer interactions, and challenging times when executing tasks while working at home (</a:t>
            </a:r>
            <a:r>
              <a:rPr lang="en-US" sz="1200" kern="1200" dirty="0" err="1" smtClean="0">
                <a:solidFill>
                  <a:schemeClr val="tx1"/>
                </a:solidFill>
                <a:effectLst/>
                <a:latin typeface="+mn-lt"/>
                <a:ea typeface="+mn-ea"/>
                <a:cs typeface="+mn-cs"/>
              </a:rPr>
              <a:t>Alipour</a:t>
            </a:r>
            <a:r>
              <a:rPr lang="en-US" sz="1200" kern="1200" dirty="0" smtClean="0">
                <a:solidFill>
                  <a:schemeClr val="tx1"/>
                </a:solidFill>
                <a:effectLst/>
                <a:latin typeface="+mn-lt"/>
                <a:ea typeface="+mn-ea"/>
                <a:cs typeface="+mn-cs"/>
              </a:rPr>
              <a:t> et al. 6).  </a:t>
            </a: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6</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conclusion, working from home during the Covid-19 pandemic has improved well being of </a:t>
            </a:r>
            <a:r>
              <a:rPr lang="en-US" sz="1200" kern="1200" dirty="0" smtClean="0">
                <a:solidFill>
                  <a:schemeClr val="tx1"/>
                </a:solidFill>
                <a:effectLst/>
                <a:latin typeface="+mn-lt"/>
                <a:ea typeface="+mn-ea"/>
                <a:cs typeface="+mn-cs"/>
              </a:rPr>
              <a:t>employees. </a:t>
            </a:r>
            <a:r>
              <a:rPr lang="en-US" sz="1200" kern="1200" dirty="0" smtClean="0">
                <a:solidFill>
                  <a:schemeClr val="tx1"/>
                </a:solidFill>
                <a:effectLst/>
                <a:latin typeface="+mn-lt"/>
                <a:ea typeface="+mn-ea"/>
                <a:cs typeface="+mn-cs"/>
              </a:rPr>
              <a:t>Working from home has enabled staff the workability required to perform business activities while observing workforce and customer health and welfares as their role in the public health duty. The benefits of working from home are improved productivity in business, and it is environmentally friendly. The challenge of working from home is increased distraction from children for employees who are parents. Distraction from home hinders performance because of the compelling state they generate. It has led to organizations reimbursing work-from-home expenses and social isolation that leads to depression and stress.</a:t>
            </a: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6B3E5D93-377C-4C31-92BF-7F7CED471544}" type="slidenum">
              <a:rPr lang="en-US" smtClean="0"/>
              <a:t>7</a:t>
            </a:fld>
            <a:endParaRPr lang="en-US"/>
          </a:p>
        </p:txBody>
      </p:sp>
    </p:spTree>
    <p:extLst>
      <p:ext uri="{BB962C8B-B14F-4D97-AF65-F5344CB8AC3E}">
        <p14:creationId xmlns:p14="http://schemas.microsoft.com/office/powerpoint/2010/main" val="1990633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4/10/2021</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4/10/2021</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4/10/2021</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61BEF0D-F0BB-DE4B-95CE-6DB70DBA9567}" type="datetimeFigureOut">
              <a:rPr lang="en-US" dirty="0"/>
              <a:pPr/>
              <a:t>4/10/2021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4/10/2021</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4/10/2021</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9067" y="1020431"/>
            <a:ext cx="10993549" cy="1475013"/>
          </a:xfrm>
        </p:spPr>
        <p:txBody>
          <a:bodyPr>
            <a:normAutofit fontScale="90000"/>
          </a:bodyPr>
          <a:lstStyle/>
          <a:p>
            <a:pPr algn="ctr"/>
            <a:r>
              <a:rPr lang="en-US" b="1" dirty="0"/>
              <a:t>Working from Home During Covid-19 Pandemic</a:t>
            </a:r>
            <a:r>
              <a:rPr lang="en-US" sz="4000" b="1" dirty="0"/>
              <a:t/>
            </a:r>
            <a:br>
              <a:rPr lang="en-US" sz="4000" b="1" dirty="0"/>
            </a:br>
            <a:endParaRPr lang="en-US" sz="3800" b="1" dirty="0"/>
          </a:p>
        </p:txBody>
      </p:sp>
      <p:sp>
        <p:nvSpPr>
          <p:cNvPr id="3" name="Subtitle 2"/>
          <p:cNvSpPr>
            <a:spLocks noGrp="1"/>
          </p:cNvSpPr>
          <p:nvPr>
            <p:ph type="subTitle" idx="1"/>
          </p:nvPr>
        </p:nvSpPr>
        <p:spPr>
          <a:xfrm>
            <a:off x="4760221" y="3657600"/>
            <a:ext cx="2891243" cy="1538057"/>
          </a:xfrm>
        </p:spPr>
        <p:txBody>
          <a:bodyPr>
            <a:normAutofit lnSpcReduction="10000"/>
          </a:bodyPr>
          <a:lstStyle/>
          <a:p>
            <a:pPr algn="ctr"/>
            <a:r>
              <a:rPr lang="en-US" sz="1800" dirty="0">
                <a:solidFill>
                  <a:schemeClr val="bg1"/>
                </a:solidFill>
              </a:rPr>
              <a:t>Student’s Name</a:t>
            </a:r>
          </a:p>
          <a:p>
            <a:pPr algn="ctr"/>
            <a:r>
              <a:rPr lang="en-US" sz="1800" dirty="0" smtClean="0">
                <a:solidFill>
                  <a:schemeClr val="bg1"/>
                </a:solidFill>
              </a:rPr>
              <a:t>Instructor’s name</a:t>
            </a:r>
          </a:p>
          <a:p>
            <a:pPr algn="ctr"/>
            <a:r>
              <a:rPr lang="en-US" sz="1800" dirty="0" smtClean="0">
                <a:solidFill>
                  <a:schemeClr val="bg1"/>
                </a:solidFill>
              </a:rPr>
              <a:t>Course</a:t>
            </a:r>
          </a:p>
          <a:p>
            <a:pPr algn="ctr"/>
            <a:r>
              <a:rPr lang="en-US" sz="1800" dirty="0" smtClean="0">
                <a:solidFill>
                  <a:schemeClr val="bg1"/>
                </a:solidFill>
              </a:rPr>
              <a:t>Date  </a:t>
            </a:r>
            <a:endParaRPr lang="en-US" sz="1800" dirty="0">
              <a:solidFill>
                <a:schemeClr val="bg1"/>
              </a:solidFill>
            </a:endParaRPr>
          </a:p>
        </p:txBody>
      </p:sp>
    </p:spTree>
    <p:extLst>
      <p:ext uri="{BB962C8B-B14F-4D97-AF65-F5344CB8AC3E}">
        <p14:creationId xmlns:p14="http://schemas.microsoft.com/office/powerpoint/2010/main" val="3894698273"/>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4037" y="742820"/>
            <a:ext cx="7704667" cy="926324"/>
          </a:xfrm>
        </p:spPr>
        <p:txBody>
          <a:bodyPr>
            <a:normAutofit/>
          </a:bodyPr>
          <a:lstStyle/>
          <a:p>
            <a:pPr algn="ctr"/>
            <a:r>
              <a:rPr lang="en-US" b="1" dirty="0" smtClean="0"/>
              <a:t>Introduction </a:t>
            </a:r>
            <a:endParaRPr lang="en-US" b="1" dirty="0"/>
          </a:p>
        </p:txBody>
      </p:sp>
      <p:sp>
        <p:nvSpPr>
          <p:cNvPr id="3" name="Content Placeholder 2"/>
          <p:cNvSpPr>
            <a:spLocks noGrp="1"/>
          </p:cNvSpPr>
          <p:nvPr>
            <p:ph idx="1"/>
          </p:nvPr>
        </p:nvSpPr>
        <p:spPr>
          <a:xfrm>
            <a:off x="435429" y="1857828"/>
            <a:ext cx="11306628" cy="4840514"/>
          </a:xfrm>
          <a:solidFill>
            <a:srgbClr val="FFC000"/>
          </a:solidFill>
        </p:spPr>
        <p:txBody>
          <a:bodyPr>
            <a:normAutofit fontScale="92500" lnSpcReduction="20000"/>
          </a:bodyPr>
          <a:lstStyle/>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r>
              <a:rPr lang="en-US" dirty="0" smtClean="0"/>
              <a:t>Working </a:t>
            </a:r>
            <a:r>
              <a:rPr lang="en-US" dirty="0"/>
              <a:t>from home provides numerous ranges of opportunities for the way organization can perform various tasks and structure themselves. </a:t>
            </a:r>
            <a:endParaRPr lang="en-US" dirty="0" smtClean="0"/>
          </a:p>
          <a:p>
            <a:pPr lvl="1"/>
            <a:r>
              <a:rPr lang="en-US" dirty="0" smtClean="0"/>
              <a:t>The </a:t>
            </a:r>
            <a:r>
              <a:rPr lang="en-US" dirty="0"/>
              <a:t>Covid-19 has forced employees to adapt to the new normal of working from home (</a:t>
            </a:r>
            <a:r>
              <a:rPr lang="en-US" dirty="0" err="1"/>
              <a:t>Alipour</a:t>
            </a:r>
            <a:r>
              <a:rPr lang="en-US" dirty="0"/>
              <a:t> et al. 2). </a:t>
            </a:r>
            <a:endParaRPr lang="en-US" dirty="0" smtClean="0"/>
          </a:p>
          <a:p>
            <a:pPr lvl="1"/>
            <a:r>
              <a:rPr lang="en-US" dirty="0" smtClean="0"/>
              <a:t>Working </a:t>
            </a:r>
            <a:r>
              <a:rPr lang="en-US" dirty="0"/>
              <a:t>from home has enabled staff the workability required to perform business activities while observing employees and customer health and welfares as their role in the public health duty. </a:t>
            </a:r>
            <a:endParaRPr lang="en-US" dirty="0" smtClean="0"/>
          </a:p>
          <a:p>
            <a:pPr lvl="1"/>
            <a:r>
              <a:rPr lang="en-US" dirty="0" smtClean="0"/>
              <a:t>Before </a:t>
            </a:r>
            <a:r>
              <a:rPr lang="en-US" dirty="0"/>
              <a:t>the outbreak of the pandemic, working from home was associated with increasing employers' recognized profits to their business and enhanced work-life balance to them. </a:t>
            </a:r>
            <a:endParaRPr lang="en-US" dirty="0" smtClean="0"/>
          </a:p>
          <a:p>
            <a:pPr lvl="1"/>
            <a:r>
              <a:rPr lang="en-US" dirty="0" smtClean="0"/>
              <a:t>Working </a:t>
            </a:r>
            <a:r>
              <a:rPr lang="en-US" dirty="0"/>
              <a:t>from home enhances employee retention, flexibility, and increased productivity (</a:t>
            </a:r>
            <a:r>
              <a:rPr lang="en-US" dirty="0" err="1"/>
              <a:t>Alipour</a:t>
            </a:r>
            <a:r>
              <a:rPr lang="en-US" dirty="0"/>
              <a:t> et al. 3). </a:t>
            </a:r>
            <a:endParaRPr lang="en-US" dirty="0" smtClean="0"/>
          </a:p>
          <a:p>
            <a:pPr lvl="1"/>
            <a:r>
              <a:rPr lang="en-US" dirty="0" smtClean="0"/>
              <a:t> Working </a:t>
            </a:r>
            <a:r>
              <a:rPr lang="en-US" dirty="0"/>
              <a:t>from home doesn’t suit everyone due to responsibilities at home; it is challenging to monitor staff, and many staff tends to feel isolated. </a:t>
            </a:r>
            <a:endParaRPr lang="en-US" dirty="0" smtClean="0"/>
          </a:p>
          <a:p>
            <a:pPr lvl="1"/>
            <a:r>
              <a:rPr lang="en-US" dirty="0" smtClean="0"/>
              <a:t>This presentation </a:t>
            </a:r>
            <a:r>
              <a:rPr lang="en-US" dirty="0"/>
              <a:t>aims to examine the benefits and problems of working from home during the Covid-19 pandemic</a:t>
            </a:r>
            <a:r>
              <a:rPr lang="en-US" dirty="0" smtClean="0"/>
              <a:t>.</a:t>
            </a:r>
          </a:p>
          <a:p>
            <a:pPr lvl="1"/>
            <a:endParaRPr lang="en-US" dirty="0"/>
          </a:p>
          <a:p>
            <a:pPr lvl="1"/>
            <a:endParaRPr lang="en-US" dirty="0" smtClean="0"/>
          </a:p>
          <a:p>
            <a:pPr marL="324000" lvl="1" indent="0">
              <a:buNone/>
            </a:pPr>
            <a:endParaRPr lang="en-US" dirty="0" smtClean="0"/>
          </a:p>
          <a:p>
            <a:pPr lvl="1"/>
            <a:endParaRPr lang="en-US" dirty="0"/>
          </a:p>
          <a:p>
            <a:pPr lvl="1"/>
            <a:endParaRPr lang="en-US" dirty="0" smtClean="0"/>
          </a:p>
          <a:p>
            <a:pPr lvl="1"/>
            <a:endParaRPr lang="en-US" dirty="0"/>
          </a:p>
          <a:p>
            <a:pPr lvl="1"/>
            <a:endParaRPr lang="en-US" dirty="0"/>
          </a:p>
          <a:p>
            <a:pPr marL="324000" lvl="1" indent="0">
              <a:buNone/>
            </a:pPr>
            <a:endParaRPr lang="en-US" dirty="0"/>
          </a:p>
        </p:txBody>
      </p:sp>
    </p:spTree>
    <p:extLst>
      <p:ext uri="{BB962C8B-B14F-4D97-AF65-F5344CB8AC3E}">
        <p14:creationId xmlns:p14="http://schemas.microsoft.com/office/powerpoint/2010/main" val="27820867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1123" y="-215123"/>
            <a:ext cx="7704667" cy="1981200"/>
          </a:xfrm>
        </p:spPr>
        <p:txBody>
          <a:bodyPr/>
          <a:lstStyle/>
          <a:p>
            <a:pPr algn="ctr"/>
            <a:r>
              <a:rPr lang="en-US" dirty="0"/>
              <a:t>Working from home increases productivity and motivation.</a:t>
            </a:r>
          </a:p>
        </p:txBody>
      </p:sp>
      <p:sp>
        <p:nvSpPr>
          <p:cNvPr id="3" name="Content Placeholder 2"/>
          <p:cNvSpPr>
            <a:spLocks noGrp="1"/>
          </p:cNvSpPr>
          <p:nvPr>
            <p:ph idx="1"/>
          </p:nvPr>
        </p:nvSpPr>
        <p:spPr>
          <a:xfrm>
            <a:off x="445168" y="1766077"/>
            <a:ext cx="11345779" cy="4815197"/>
          </a:xfrm>
          <a:solidFill>
            <a:srgbClr val="FFC000"/>
          </a:solidFill>
        </p:spPr>
        <p:txBody>
          <a:bodyPr>
            <a:normAutofit fontScale="92500" lnSpcReduction="20000"/>
          </a:bodyPr>
          <a:lstStyle/>
          <a:p>
            <a:pPr marL="0" algn="just">
              <a:lnSpc>
                <a:spcPct val="160000"/>
              </a:lnSpc>
              <a:spcBef>
                <a:spcPts val="0"/>
              </a:spcBef>
              <a:spcAft>
                <a:spcPts val="800"/>
              </a:spcAft>
            </a:pPr>
            <a:endParaRPr lang="en-US" dirty="0" smtClean="0"/>
          </a:p>
          <a:p>
            <a:pPr marL="0" algn="just">
              <a:lnSpc>
                <a:spcPct val="160000"/>
              </a:lnSpc>
              <a:spcBef>
                <a:spcPts val="0"/>
              </a:spcBef>
              <a:spcAft>
                <a:spcPts val="800"/>
              </a:spcAft>
            </a:pPr>
            <a:endParaRPr lang="en-US" dirty="0"/>
          </a:p>
          <a:p>
            <a:pPr marL="0" algn="just">
              <a:lnSpc>
                <a:spcPct val="160000"/>
              </a:lnSpc>
              <a:spcBef>
                <a:spcPts val="0"/>
              </a:spcBef>
              <a:spcAft>
                <a:spcPts val="800"/>
              </a:spcAft>
            </a:pPr>
            <a:r>
              <a:rPr lang="en-US" dirty="0" smtClean="0"/>
              <a:t>Many </a:t>
            </a:r>
            <a:r>
              <a:rPr lang="en-US" dirty="0"/>
              <a:t>reports have found that the staff has freedom when working from home, resulting in increased productivity and motivation (</a:t>
            </a:r>
            <a:r>
              <a:rPr lang="en-US" dirty="0" err="1"/>
              <a:t>Toniolo</a:t>
            </a:r>
            <a:r>
              <a:rPr lang="en-US" dirty="0"/>
              <a:t>-Barrios et al. 190). </a:t>
            </a:r>
            <a:endParaRPr lang="en-US" dirty="0" smtClean="0"/>
          </a:p>
          <a:p>
            <a:pPr marL="0" algn="just">
              <a:lnSpc>
                <a:spcPct val="160000"/>
              </a:lnSpc>
              <a:spcBef>
                <a:spcPts val="0"/>
              </a:spcBef>
              <a:spcAft>
                <a:spcPts val="800"/>
              </a:spcAft>
            </a:pPr>
            <a:r>
              <a:rPr lang="en-US" dirty="0" smtClean="0"/>
              <a:t>There </a:t>
            </a:r>
            <a:r>
              <a:rPr lang="en-US" dirty="0"/>
              <a:t>are fewer interruptions at home and come along with a peaceful working atmosphere—motivation increases due to the cut in commuting and traveling increases the chances of contracting the Covid-19 virus. </a:t>
            </a:r>
            <a:endParaRPr lang="en-US" dirty="0" smtClean="0"/>
          </a:p>
          <a:p>
            <a:pPr marL="0" algn="just">
              <a:lnSpc>
                <a:spcPct val="160000"/>
              </a:lnSpc>
              <a:spcBef>
                <a:spcPts val="0"/>
              </a:spcBef>
              <a:spcAft>
                <a:spcPts val="800"/>
              </a:spcAft>
            </a:pPr>
            <a:r>
              <a:rPr lang="en-US" dirty="0" smtClean="0"/>
              <a:t>Working </a:t>
            </a:r>
            <a:r>
              <a:rPr lang="en-US" dirty="0"/>
              <a:t>from home is environmentally friendly. </a:t>
            </a:r>
            <a:endParaRPr lang="en-US" dirty="0" smtClean="0"/>
          </a:p>
          <a:p>
            <a:pPr marL="0" algn="just">
              <a:lnSpc>
                <a:spcPct val="160000"/>
              </a:lnSpc>
              <a:spcBef>
                <a:spcPts val="0"/>
              </a:spcBef>
              <a:spcAft>
                <a:spcPts val="800"/>
              </a:spcAft>
            </a:pPr>
            <a:r>
              <a:rPr lang="en-US" dirty="0" smtClean="0"/>
              <a:t> </a:t>
            </a:r>
            <a:r>
              <a:rPr lang="en-US" dirty="0"/>
              <a:t>The reduction of employees traveling to workplaces has led to less air pollution. According to reports of the Covid-19 pandemic, it has found that nitrogen dioxide has reduced by 30% during the lockdown (</a:t>
            </a:r>
            <a:r>
              <a:rPr lang="en-US" dirty="0" err="1"/>
              <a:t>Toniolo</a:t>
            </a:r>
            <a:r>
              <a:rPr lang="en-US" dirty="0"/>
              <a:t>-Barrios et al. 193). </a:t>
            </a:r>
            <a:endParaRPr lang="en-US" dirty="0" smtClean="0"/>
          </a:p>
          <a:p>
            <a:pPr marL="0" algn="just">
              <a:lnSpc>
                <a:spcPct val="160000"/>
              </a:lnSpc>
              <a:spcBef>
                <a:spcPts val="0"/>
              </a:spcBef>
              <a:spcAft>
                <a:spcPts val="800"/>
              </a:spcAft>
            </a:pPr>
            <a:r>
              <a:rPr lang="en-US" dirty="0" smtClean="0"/>
              <a:t>Working </a:t>
            </a:r>
            <a:r>
              <a:rPr lang="en-US" dirty="0"/>
              <a:t>from home reduces the rate of spreading the disease, resulting in the employee's and customers' improved wellbeing thus increasing productivity. </a:t>
            </a:r>
            <a:endParaRPr lang="en-US" dirty="0" smtClean="0"/>
          </a:p>
          <a:p>
            <a:pPr marL="0" algn="just">
              <a:lnSpc>
                <a:spcPct val="160000"/>
              </a:lnSpc>
              <a:spcBef>
                <a:spcPts val="0"/>
              </a:spcBef>
              <a:spcAft>
                <a:spcPts val="800"/>
              </a:spcAft>
            </a:pPr>
            <a:endParaRPr lang="en-US" dirty="0"/>
          </a:p>
          <a:p>
            <a:pPr marL="0" indent="0" algn="just">
              <a:lnSpc>
                <a:spcPct val="160000"/>
              </a:lnSpc>
              <a:spcBef>
                <a:spcPts val="0"/>
              </a:spcBef>
              <a:spcAft>
                <a:spcPts val="800"/>
              </a:spcAft>
              <a:buNone/>
            </a:pPr>
            <a:endParaRPr lang="en-GB" dirty="0"/>
          </a:p>
          <a:p>
            <a:pPr marL="0" marR="0" indent="0" algn="just">
              <a:lnSpc>
                <a:spcPct val="160000"/>
              </a:lnSpc>
              <a:spcBef>
                <a:spcPts val="0"/>
              </a:spcBef>
              <a:spcAft>
                <a:spcPts val="800"/>
              </a:spcAft>
              <a:buNone/>
            </a:pPr>
            <a:endParaRPr lang="en-GB" dirty="0"/>
          </a:p>
        </p:txBody>
      </p:sp>
    </p:spTree>
    <p:extLst>
      <p:ext uri="{BB962C8B-B14F-4D97-AF65-F5344CB8AC3E}">
        <p14:creationId xmlns:p14="http://schemas.microsoft.com/office/powerpoint/2010/main" val="2744303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009" y="-529473"/>
            <a:ext cx="7704667" cy="1981200"/>
          </a:xfrm>
        </p:spPr>
        <p:txBody>
          <a:bodyPr/>
          <a:lstStyle/>
          <a:p>
            <a:r>
              <a:rPr lang="en-US" dirty="0" smtClean="0"/>
              <a:t>Reimbursement of work-from-home </a:t>
            </a:r>
            <a:r>
              <a:rPr lang="en-US" dirty="0"/>
              <a:t>expenses</a:t>
            </a:r>
          </a:p>
        </p:txBody>
      </p:sp>
      <p:sp>
        <p:nvSpPr>
          <p:cNvPr id="3" name="Content Placeholder 2"/>
          <p:cNvSpPr>
            <a:spLocks noGrp="1"/>
          </p:cNvSpPr>
          <p:nvPr>
            <p:ph idx="1"/>
          </p:nvPr>
        </p:nvSpPr>
        <p:spPr>
          <a:xfrm>
            <a:off x="397425" y="2038874"/>
            <a:ext cx="11431718" cy="4121439"/>
          </a:xfrm>
          <a:solidFill>
            <a:srgbClr val="FFC000"/>
          </a:solidFill>
        </p:spPr>
        <p:txBody>
          <a:bodyPr>
            <a:normAutofit/>
          </a:bodyPr>
          <a:lstStyle/>
          <a:p>
            <a:pPr marL="0">
              <a:lnSpc>
                <a:spcPct val="200000"/>
              </a:lnSpc>
              <a:spcBef>
                <a:spcPts val="0"/>
              </a:spcBef>
              <a:spcAft>
                <a:spcPts val="800"/>
              </a:spcAft>
            </a:pPr>
            <a:r>
              <a:rPr lang="en-US" dirty="0"/>
              <a:t>Working from home has led to organizations reimbursing work-from-home expenses.  </a:t>
            </a:r>
            <a:endParaRPr lang="en-US" dirty="0" smtClean="0"/>
          </a:p>
          <a:p>
            <a:pPr marL="0">
              <a:lnSpc>
                <a:spcPct val="200000"/>
              </a:lnSpc>
              <a:spcBef>
                <a:spcPts val="0"/>
              </a:spcBef>
              <a:spcAft>
                <a:spcPts val="800"/>
              </a:spcAft>
            </a:pPr>
            <a:r>
              <a:rPr lang="en-US" dirty="0" smtClean="0"/>
              <a:t>Before </a:t>
            </a:r>
            <a:r>
              <a:rPr lang="en-US" dirty="0"/>
              <a:t>the pandemic, the employers reported that the average number of employees working from home was 14% compared to 56% workforce working from home now (</a:t>
            </a:r>
            <a:r>
              <a:rPr lang="en-US" dirty="0" err="1"/>
              <a:t>Toniolo</a:t>
            </a:r>
            <a:r>
              <a:rPr lang="en-US" dirty="0"/>
              <a:t>-Barrios et al. 193). </a:t>
            </a:r>
            <a:endParaRPr lang="en-US" dirty="0" smtClean="0"/>
          </a:p>
          <a:p>
            <a:pPr marL="0">
              <a:lnSpc>
                <a:spcPct val="200000"/>
              </a:lnSpc>
              <a:spcBef>
                <a:spcPts val="0"/>
              </a:spcBef>
              <a:spcAft>
                <a:spcPts val="800"/>
              </a:spcAft>
            </a:pPr>
            <a:r>
              <a:rPr lang="en-US" dirty="0" smtClean="0"/>
              <a:t>The </a:t>
            </a:r>
            <a:r>
              <a:rPr lang="en-US" dirty="0"/>
              <a:t>shift has caused many employers to reimburse staff for the expenses associated with working from home. </a:t>
            </a:r>
            <a:endParaRPr lang="en-US" dirty="0" smtClean="0"/>
          </a:p>
          <a:p>
            <a:pPr marL="0">
              <a:lnSpc>
                <a:spcPct val="200000"/>
              </a:lnSpc>
              <a:spcBef>
                <a:spcPts val="0"/>
              </a:spcBef>
              <a:spcAft>
                <a:spcPts val="800"/>
              </a:spcAft>
            </a:pPr>
            <a:r>
              <a:rPr lang="en-US" dirty="0" smtClean="0"/>
              <a:t>Employees are still able to earn a considerate amount of income while at home. </a:t>
            </a:r>
            <a:endParaRPr lang="en-US" dirty="0"/>
          </a:p>
          <a:p>
            <a:pPr marL="0" marR="0">
              <a:lnSpc>
                <a:spcPct val="200000"/>
              </a:lnSpc>
              <a:spcBef>
                <a:spcPts val="0"/>
              </a:spcBef>
              <a:spcAft>
                <a:spcPts val="800"/>
              </a:spcAft>
            </a:pPr>
            <a:endParaRPr lang="en-US" sz="1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762554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094" y="-113523"/>
            <a:ext cx="7704667" cy="1981200"/>
          </a:xfrm>
        </p:spPr>
        <p:txBody>
          <a:bodyPr/>
          <a:lstStyle/>
          <a:p>
            <a:pPr algn="ctr"/>
            <a:r>
              <a:rPr lang="en-US" dirty="0"/>
              <a:t>Working from home is not flexible for workers with children's care responsibilities</a:t>
            </a:r>
          </a:p>
        </p:txBody>
      </p:sp>
      <p:sp>
        <p:nvSpPr>
          <p:cNvPr id="3" name="Content Placeholder 2"/>
          <p:cNvSpPr>
            <a:spLocks noGrp="1"/>
          </p:cNvSpPr>
          <p:nvPr>
            <p:ph idx="1"/>
          </p:nvPr>
        </p:nvSpPr>
        <p:spPr>
          <a:xfrm>
            <a:off x="435428" y="2017487"/>
            <a:ext cx="11328941" cy="4383313"/>
          </a:xfrm>
          <a:solidFill>
            <a:srgbClr val="FFC000"/>
          </a:solidFill>
        </p:spPr>
        <p:txBody>
          <a:bodyPr>
            <a:normAutofit/>
          </a:bodyPr>
          <a:lstStyle/>
          <a:p>
            <a:endParaRPr lang="en-US" dirty="0"/>
          </a:p>
          <a:p>
            <a:endParaRPr lang="en-US" dirty="0"/>
          </a:p>
          <a:p>
            <a:endParaRPr lang="en-US" dirty="0"/>
          </a:p>
          <a:p>
            <a:endParaRPr lang="en-US" dirty="0"/>
          </a:p>
          <a:p>
            <a:pPr marL="0" indent="0">
              <a:buNone/>
            </a:pPr>
            <a:endParaRPr lang="en-US" dirty="0"/>
          </a:p>
        </p:txBody>
      </p:sp>
      <p:sp>
        <p:nvSpPr>
          <p:cNvPr id="4" name="Content Placeholder 2">
            <a:extLst>
              <a:ext uri="{FF2B5EF4-FFF2-40B4-BE49-F238E27FC236}">
                <a16:creationId xmlns:a16="http://schemas.microsoft.com/office/drawing/2014/main" id="{452DD158-3DD2-43AA-A3EF-626743AC5BE8}"/>
              </a:ext>
            </a:extLst>
          </p:cNvPr>
          <p:cNvSpPr txBox="1">
            <a:spLocks/>
          </p:cNvSpPr>
          <p:nvPr/>
        </p:nvSpPr>
        <p:spPr>
          <a:xfrm>
            <a:off x="587828" y="2169887"/>
            <a:ext cx="11328941" cy="4383313"/>
          </a:xfrm>
          <a:prstGeom prst="rect">
            <a:avLst/>
          </a:prstGeom>
          <a:solidFill>
            <a:srgbClr val="FFC000"/>
          </a:solidFill>
        </p:spPr>
        <p:txBody>
          <a:bodyPr vert="horz" lIns="91440" tIns="45720" rIns="91440" bIns="45720" rtlCol="0"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endParaRPr lang="en-US"/>
          </a:p>
          <a:p>
            <a:endParaRPr lang="en-US"/>
          </a:p>
          <a:p>
            <a:endParaRPr lang="en-US"/>
          </a:p>
          <a:p>
            <a:endParaRPr lang="en-US"/>
          </a:p>
          <a:p>
            <a:pPr marL="0" indent="0">
              <a:buFont typeface="Wingdings 2" panose="05020102010507070707" pitchFamily="18" charset="2"/>
              <a:buNone/>
            </a:pPr>
            <a:endParaRPr lang="en-US" dirty="0"/>
          </a:p>
        </p:txBody>
      </p:sp>
      <p:sp>
        <p:nvSpPr>
          <p:cNvPr id="5" name="Content Placeholder 2">
            <a:extLst>
              <a:ext uri="{FF2B5EF4-FFF2-40B4-BE49-F238E27FC236}">
                <a16:creationId xmlns:a16="http://schemas.microsoft.com/office/drawing/2014/main" id="{40C63C40-AFD5-48D7-9740-E4E096402173}"/>
              </a:ext>
            </a:extLst>
          </p:cNvPr>
          <p:cNvSpPr txBox="1">
            <a:spLocks/>
          </p:cNvSpPr>
          <p:nvPr/>
        </p:nvSpPr>
        <p:spPr>
          <a:xfrm>
            <a:off x="427632" y="2017487"/>
            <a:ext cx="11641538" cy="4533123"/>
          </a:xfrm>
          <a:prstGeom prst="rect">
            <a:avLst/>
          </a:prstGeom>
          <a:solidFill>
            <a:srgbClr val="FFC000"/>
          </a:solidFill>
        </p:spPr>
        <p:txBody>
          <a:bodyPr vert="horz" lIns="91440" tIns="45720" rIns="91440" bIns="45720" rtlCol="0"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a:lnSpc>
                <a:spcPct val="200000"/>
              </a:lnSpc>
              <a:spcBef>
                <a:spcPts val="0"/>
              </a:spcBef>
              <a:spcAft>
                <a:spcPts val="800"/>
              </a:spcAft>
            </a:pPr>
            <a:r>
              <a:rPr lang="en-US" dirty="0"/>
              <a:t>Many employees find </a:t>
            </a:r>
            <a:r>
              <a:rPr lang="en-US" dirty="0" smtClean="0"/>
              <a:t>it difficult to work from home due to the presence of children.  </a:t>
            </a:r>
          </a:p>
          <a:p>
            <a:pPr marL="0">
              <a:lnSpc>
                <a:spcPct val="200000"/>
              </a:lnSpc>
              <a:spcBef>
                <a:spcPts val="0"/>
              </a:spcBef>
              <a:spcAft>
                <a:spcPts val="800"/>
              </a:spcAft>
            </a:pPr>
            <a:r>
              <a:rPr lang="en-US" dirty="0" smtClean="0"/>
              <a:t>Distraction </a:t>
            </a:r>
            <a:r>
              <a:rPr lang="en-US" dirty="0"/>
              <a:t>from home hinders performance because of the compelling state they generate (</a:t>
            </a:r>
            <a:r>
              <a:rPr lang="en-US" dirty="0" err="1"/>
              <a:t>Alipour</a:t>
            </a:r>
            <a:r>
              <a:rPr lang="en-US" dirty="0"/>
              <a:t> et al. 8). </a:t>
            </a:r>
            <a:endParaRPr lang="en-US" dirty="0" smtClean="0"/>
          </a:p>
          <a:p>
            <a:pPr marL="0">
              <a:lnSpc>
                <a:spcPct val="200000"/>
              </a:lnSpc>
              <a:spcBef>
                <a:spcPts val="0"/>
              </a:spcBef>
              <a:spcAft>
                <a:spcPts val="800"/>
              </a:spcAft>
            </a:pPr>
            <a:r>
              <a:rPr lang="en-US" dirty="0" smtClean="0"/>
              <a:t>A </a:t>
            </a:r>
            <a:r>
              <a:rPr lang="en-US" dirty="0"/>
              <a:t>typical day working hours no longer exist, which results in employees overworking themselves. </a:t>
            </a:r>
            <a:endParaRPr lang="en-US" dirty="0" smtClean="0"/>
          </a:p>
          <a:p>
            <a:pPr marL="0">
              <a:lnSpc>
                <a:spcPct val="200000"/>
              </a:lnSpc>
              <a:spcBef>
                <a:spcPts val="0"/>
              </a:spcBef>
              <a:spcAft>
                <a:spcPts val="800"/>
              </a:spcAft>
            </a:pPr>
            <a:r>
              <a:rPr lang="en-US" dirty="0" smtClean="0"/>
              <a:t>Children demands a lot of attention from parents thus compromising an employee’s productivity. </a:t>
            </a:r>
          </a:p>
          <a:p>
            <a:pPr marL="0">
              <a:lnSpc>
                <a:spcPct val="200000"/>
              </a:lnSpc>
              <a:spcBef>
                <a:spcPts val="0"/>
              </a:spcBef>
              <a:spcAft>
                <a:spcPts val="800"/>
              </a:spcAft>
            </a:pPr>
            <a:r>
              <a:rPr lang="en-US" sz="1800" dirty="0" smtClean="0">
                <a:effectLst/>
                <a:latin typeface="Times New Roman" panose="02020603050405020304" pitchFamily="18" charset="0"/>
                <a:ea typeface="Calibri" panose="020F0502020204030204" pitchFamily="34" charset="0"/>
              </a:rPr>
              <a:t>Some of these attention are in the areas of feeding and toileting. </a:t>
            </a:r>
          </a:p>
          <a:p>
            <a:pPr marL="0">
              <a:lnSpc>
                <a:spcPct val="200000"/>
              </a:lnSpc>
              <a:spcBef>
                <a:spcPts val="0"/>
              </a:spcBef>
              <a:spcAft>
                <a:spcPts val="800"/>
              </a:spcAft>
            </a:pPr>
            <a:r>
              <a:rPr lang="en-US" dirty="0" smtClean="0">
                <a:latin typeface="Times New Roman" panose="02020603050405020304" pitchFamily="18" charset="0"/>
                <a:ea typeface="Calibri" panose="020F0502020204030204" pitchFamily="34" charset="0"/>
              </a:rPr>
              <a:t>This means that an employee will have a divided attention when working from home. </a:t>
            </a:r>
            <a:endParaRPr lang="en-US" sz="1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860097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009" y="-505409"/>
            <a:ext cx="7704667" cy="1981200"/>
          </a:xfrm>
        </p:spPr>
        <p:txBody>
          <a:bodyPr/>
          <a:lstStyle/>
          <a:p>
            <a:pPr algn="ctr"/>
            <a:r>
              <a:rPr lang="en-US" dirty="0"/>
              <a:t>Working from home leads to social isolation</a:t>
            </a:r>
          </a:p>
        </p:txBody>
      </p:sp>
      <p:sp>
        <p:nvSpPr>
          <p:cNvPr id="3" name="Content Placeholder 2"/>
          <p:cNvSpPr>
            <a:spLocks noGrp="1"/>
          </p:cNvSpPr>
          <p:nvPr>
            <p:ph idx="1"/>
          </p:nvPr>
        </p:nvSpPr>
        <p:spPr>
          <a:xfrm>
            <a:off x="435429" y="2017487"/>
            <a:ext cx="11404270" cy="4462141"/>
          </a:xfrm>
          <a:solidFill>
            <a:srgbClr val="FFC000"/>
          </a:solidFill>
        </p:spPr>
        <p:txBody>
          <a:bodyPr>
            <a:normAutofit/>
          </a:bodyPr>
          <a:lstStyle/>
          <a:p>
            <a:pPr marL="0">
              <a:lnSpc>
                <a:spcPct val="200000"/>
              </a:lnSpc>
              <a:spcBef>
                <a:spcPts val="0"/>
              </a:spcBef>
              <a:spcAft>
                <a:spcPts val="800"/>
              </a:spcAft>
            </a:pPr>
            <a:r>
              <a:rPr lang="en-US" dirty="0"/>
              <a:t>Working from home leads to social isolation, which has been linked with depression and poor sleep quality. </a:t>
            </a:r>
            <a:endParaRPr lang="en-US" dirty="0" smtClean="0"/>
          </a:p>
          <a:p>
            <a:pPr marL="0">
              <a:lnSpc>
                <a:spcPct val="200000"/>
              </a:lnSpc>
              <a:spcBef>
                <a:spcPts val="0"/>
              </a:spcBef>
              <a:spcAft>
                <a:spcPts val="800"/>
              </a:spcAft>
            </a:pPr>
            <a:r>
              <a:rPr lang="en-US" dirty="0" smtClean="0"/>
              <a:t>The </a:t>
            </a:r>
            <a:r>
              <a:rPr lang="en-US" dirty="0"/>
              <a:t>anxiety about the pandemic and social isolation are some of the mental health challenges the employees are experiencing that could impact their performance or productivity at work. </a:t>
            </a:r>
            <a:endParaRPr lang="en-US" dirty="0" smtClean="0"/>
          </a:p>
          <a:p>
            <a:pPr marL="0">
              <a:lnSpc>
                <a:spcPct val="200000"/>
              </a:lnSpc>
              <a:spcBef>
                <a:spcPts val="0"/>
              </a:spcBef>
              <a:spcAft>
                <a:spcPts val="800"/>
              </a:spcAft>
            </a:pPr>
            <a:r>
              <a:rPr lang="en-US" dirty="0" smtClean="0"/>
              <a:t>It </a:t>
            </a:r>
            <a:r>
              <a:rPr lang="en-US" dirty="0"/>
              <a:t>is difficult for the employees to stay connected as a team. </a:t>
            </a:r>
            <a:endParaRPr lang="en-US" dirty="0" smtClean="0"/>
          </a:p>
          <a:p>
            <a:pPr marL="0">
              <a:lnSpc>
                <a:spcPct val="200000"/>
              </a:lnSpc>
              <a:spcBef>
                <a:spcPts val="0"/>
              </a:spcBef>
              <a:spcAft>
                <a:spcPts val="800"/>
              </a:spcAft>
            </a:pPr>
            <a:r>
              <a:rPr lang="en-US" dirty="0" smtClean="0"/>
              <a:t>According </a:t>
            </a:r>
            <a:r>
              <a:rPr lang="en-US" dirty="0"/>
              <a:t>to reports on covid-19, over 40% of employees struggle with group works, customer interactions, and challenging times when executing tasks while working at home (</a:t>
            </a:r>
            <a:r>
              <a:rPr lang="en-US" dirty="0" err="1"/>
              <a:t>Alipour</a:t>
            </a:r>
            <a:r>
              <a:rPr lang="en-US" dirty="0"/>
              <a:t> et al. 6).  </a:t>
            </a:r>
          </a:p>
          <a:p>
            <a:pPr marL="0" marR="0">
              <a:lnSpc>
                <a:spcPct val="200000"/>
              </a:lnSpc>
              <a:spcBef>
                <a:spcPts val="0"/>
              </a:spcBef>
              <a:spcAft>
                <a:spcPts val="800"/>
              </a:spcAft>
            </a:pPr>
            <a:endParaRPr lang="en-US" sz="1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061643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conclusion</a:t>
            </a:r>
            <a:endParaRPr lang="en-US" dirty="0"/>
          </a:p>
        </p:txBody>
      </p:sp>
      <p:sp>
        <p:nvSpPr>
          <p:cNvPr id="3" name="Content Placeholder 2"/>
          <p:cNvSpPr>
            <a:spLocks noGrp="1"/>
          </p:cNvSpPr>
          <p:nvPr>
            <p:ph idx="1"/>
          </p:nvPr>
        </p:nvSpPr>
        <p:spPr>
          <a:xfrm>
            <a:off x="420914" y="1857830"/>
            <a:ext cx="11321143" cy="4000970"/>
          </a:xfrm>
          <a:solidFill>
            <a:srgbClr val="FFC000"/>
          </a:solidFill>
        </p:spPr>
        <p:txBody>
          <a:bodyPr>
            <a:normAutofit fontScale="92500" lnSpcReduction="20000"/>
          </a:bodyPr>
          <a:lstStyle/>
          <a:p>
            <a:pPr>
              <a:lnSpc>
                <a:spcPct val="200000"/>
              </a:lnSpc>
              <a:spcBef>
                <a:spcPts val="0"/>
              </a:spcBef>
              <a:spcAft>
                <a:spcPts val="800"/>
              </a:spcAft>
            </a:pPr>
            <a:r>
              <a:rPr lang="en-US" dirty="0"/>
              <a:t>In conclusion, working from home during the Covid-19 pandemic has improved </a:t>
            </a:r>
            <a:r>
              <a:rPr lang="en-US" dirty="0" smtClean="0"/>
              <a:t>the well-being </a:t>
            </a:r>
            <a:r>
              <a:rPr lang="en-US" dirty="0"/>
              <a:t>of </a:t>
            </a:r>
            <a:r>
              <a:rPr lang="en-US" dirty="0" smtClean="0"/>
              <a:t>employees. </a:t>
            </a:r>
            <a:endParaRPr lang="en-US" dirty="0" smtClean="0"/>
          </a:p>
          <a:p>
            <a:pPr>
              <a:lnSpc>
                <a:spcPct val="200000"/>
              </a:lnSpc>
              <a:spcBef>
                <a:spcPts val="0"/>
              </a:spcBef>
              <a:spcAft>
                <a:spcPts val="800"/>
              </a:spcAft>
            </a:pPr>
            <a:r>
              <a:rPr lang="en-US" dirty="0" smtClean="0"/>
              <a:t>Working </a:t>
            </a:r>
            <a:r>
              <a:rPr lang="en-US" dirty="0"/>
              <a:t>from home has enabled staff the workability required to perform business activities while observing workforce and customer health and welfares as their role in the public health duty. </a:t>
            </a:r>
            <a:endParaRPr lang="en-US" dirty="0" smtClean="0"/>
          </a:p>
          <a:p>
            <a:pPr>
              <a:lnSpc>
                <a:spcPct val="200000"/>
              </a:lnSpc>
              <a:spcBef>
                <a:spcPts val="0"/>
              </a:spcBef>
              <a:spcAft>
                <a:spcPts val="800"/>
              </a:spcAft>
            </a:pPr>
            <a:r>
              <a:rPr lang="en-US" dirty="0" smtClean="0"/>
              <a:t>The </a:t>
            </a:r>
            <a:r>
              <a:rPr lang="en-US" dirty="0"/>
              <a:t>benefits of working from home are improved productivity in business, and it is environmentally friendly. </a:t>
            </a:r>
            <a:endParaRPr lang="en-US" dirty="0" smtClean="0"/>
          </a:p>
          <a:p>
            <a:pPr>
              <a:lnSpc>
                <a:spcPct val="200000"/>
              </a:lnSpc>
              <a:spcBef>
                <a:spcPts val="0"/>
              </a:spcBef>
              <a:spcAft>
                <a:spcPts val="800"/>
              </a:spcAft>
            </a:pPr>
            <a:r>
              <a:rPr lang="en-US" dirty="0" smtClean="0"/>
              <a:t>The </a:t>
            </a:r>
            <a:r>
              <a:rPr lang="en-US" dirty="0"/>
              <a:t>challenge of working from home is increased distraction from children for employees who are parents. </a:t>
            </a:r>
          </a:p>
          <a:p>
            <a:pPr>
              <a:lnSpc>
                <a:spcPct val="200000"/>
              </a:lnSpc>
              <a:spcBef>
                <a:spcPts val="0"/>
              </a:spcBef>
              <a:spcAft>
                <a:spcPts val="800"/>
              </a:spcAft>
            </a:pPr>
            <a:r>
              <a:rPr lang="en-US" dirty="0" smtClean="0"/>
              <a:t>Distraction </a:t>
            </a:r>
            <a:r>
              <a:rPr lang="en-US" dirty="0"/>
              <a:t>from home hinders performance because of the compelling state they generate. </a:t>
            </a:r>
            <a:endParaRPr lang="en-US" dirty="0" smtClean="0"/>
          </a:p>
          <a:p>
            <a:pPr>
              <a:lnSpc>
                <a:spcPct val="200000"/>
              </a:lnSpc>
              <a:spcBef>
                <a:spcPts val="0"/>
              </a:spcBef>
              <a:spcAft>
                <a:spcPts val="800"/>
              </a:spcAft>
            </a:pPr>
            <a:r>
              <a:rPr lang="en-US" dirty="0" smtClean="0"/>
              <a:t>It </a:t>
            </a:r>
            <a:r>
              <a:rPr lang="en-US" dirty="0"/>
              <a:t>has led to organizations reimbursing work-from-home expenses and social isolation that leads to depression and stress.</a:t>
            </a:r>
          </a:p>
          <a:p>
            <a:pPr marL="0" marR="0">
              <a:lnSpc>
                <a:spcPct val="200000"/>
              </a:lnSpc>
              <a:spcBef>
                <a:spcPts val="0"/>
              </a:spcBef>
              <a:spcAft>
                <a:spcPts val="800"/>
              </a:spcAft>
            </a:pPr>
            <a:endParaRPr lang="en-US" sz="1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8831417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WORKS CITED  </a:t>
            </a:r>
            <a:endParaRPr lang="en-US" dirty="0"/>
          </a:p>
        </p:txBody>
      </p:sp>
      <p:sp>
        <p:nvSpPr>
          <p:cNvPr id="3" name="Content Placeholder 2"/>
          <p:cNvSpPr>
            <a:spLocks noGrp="1"/>
          </p:cNvSpPr>
          <p:nvPr>
            <p:ph idx="1"/>
          </p:nvPr>
        </p:nvSpPr>
        <p:spPr>
          <a:xfrm>
            <a:off x="433137" y="1925053"/>
            <a:ext cx="11369841" cy="4632157"/>
          </a:xfrm>
          <a:solidFill>
            <a:srgbClr val="FFC000"/>
          </a:solidFill>
        </p:spPr>
        <p:txBody>
          <a:bodyPr>
            <a:normAutofit/>
          </a:bodyPr>
          <a:lstStyle/>
          <a:p>
            <a:pPr>
              <a:lnSpc>
                <a:spcPct val="250000"/>
              </a:lnSpc>
            </a:pPr>
            <a:r>
              <a:rPr lang="en-US" dirty="0" err="1"/>
              <a:t>Alipour</a:t>
            </a:r>
            <a:r>
              <a:rPr lang="en-US" dirty="0"/>
              <a:t>, Jean-Victor, Harald </a:t>
            </a:r>
            <a:r>
              <a:rPr lang="en-US" dirty="0" err="1"/>
              <a:t>Fadinger</a:t>
            </a:r>
            <a:r>
              <a:rPr lang="en-US" dirty="0"/>
              <a:t>, and Jan </a:t>
            </a:r>
            <a:r>
              <a:rPr lang="en-US" dirty="0" err="1"/>
              <a:t>Schymik</a:t>
            </a:r>
            <a:r>
              <a:rPr lang="en-US" dirty="0"/>
              <a:t>. "My home is my castle–The benefits of working from home during a pandemic crisis." </a:t>
            </a:r>
            <a:r>
              <a:rPr lang="en-US" i="1" dirty="0"/>
              <a:t>Journal of Public Economics</a:t>
            </a:r>
            <a:r>
              <a:rPr lang="en-US" dirty="0"/>
              <a:t> 196 (2021): 104373.</a:t>
            </a:r>
            <a:endParaRPr lang="en-US" dirty="0"/>
          </a:p>
          <a:p>
            <a:pPr>
              <a:lnSpc>
                <a:spcPct val="250000"/>
              </a:lnSpc>
            </a:pPr>
            <a:r>
              <a:rPr lang="en-US" dirty="0" err="1"/>
              <a:t>Toniolo</a:t>
            </a:r>
            <a:r>
              <a:rPr lang="en-US" dirty="0"/>
              <a:t>-Barrios, Mariana, and Leyland Pitt. "Mindfulness and the challenges of working from home in times of crisis." </a:t>
            </a:r>
            <a:r>
              <a:rPr lang="en-US" i="1" dirty="0"/>
              <a:t>Business Horizons</a:t>
            </a:r>
            <a:r>
              <a:rPr lang="en-US" dirty="0"/>
              <a:t> 64.2 (2021): 189-197.</a:t>
            </a:r>
            <a:endParaRPr lang="en-US" dirty="0"/>
          </a:p>
          <a:p>
            <a:pPr marL="0" marR="0" indent="0">
              <a:lnSpc>
                <a:spcPct val="250000"/>
              </a:lnSpc>
              <a:spcBef>
                <a:spcPts val="0"/>
              </a:spcBef>
              <a:spcAft>
                <a:spcPts val="800"/>
              </a:spcAft>
              <a:buNone/>
            </a:pPr>
            <a:endParaRPr lang="en-US" sz="1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594711073"/>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759</TotalTime>
  <Words>1475</Words>
  <Application>Microsoft Office PowerPoint</Application>
  <PresentationFormat>Widescreen</PresentationFormat>
  <Paragraphs>80</Paragraphs>
  <Slides>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Calibri</vt:lpstr>
      <vt:lpstr>Gill Sans MT</vt:lpstr>
      <vt:lpstr>Times New Roman</vt:lpstr>
      <vt:lpstr>Wingdings 2</vt:lpstr>
      <vt:lpstr>Dividend</vt:lpstr>
      <vt:lpstr>Working from Home During Covid-19 Pandemic </vt:lpstr>
      <vt:lpstr>Introduction </vt:lpstr>
      <vt:lpstr>Working from home increases productivity and motivation.</vt:lpstr>
      <vt:lpstr>Reimbursement of work-from-home expenses</vt:lpstr>
      <vt:lpstr>Working from home is not flexible for workers with children's care responsibilities</vt:lpstr>
      <vt:lpstr>Working from home leads to social isolation</vt:lpstr>
      <vt:lpstr>conclusion</vt:lpstr>
      <vt:lpstr>WORKS CITED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Marketing</dc:title>
  <dc:creator>Ryan Langan</dc:creator>
  <cp:lastModifiedBy>user</cp:lastModifiedBy>
  <cp:revision>219</cp:revision>
  <dcterms:created xsi:type="dcterms:W3CDTF">2020-05-14T23:31:58Z</dcterms:created>
  <dcterms:modified xsi:type="dcterms:W3CDTF">2021-04-09T22:09:52Z</dcterms:modified>
</cp:coreProperties>
</file>